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80" r:id="rId3"/>
    <p:sldId id="320" r:id="rId4"/>
    <p:sldId id="340" r:id="rId5"/>
    <p:sldId id="322" r:id="rId6"/>
    <p:sldId id="323" r:id="rId7"/>
    <p:sldId id="324" r:id="rId8"/>
    <p:sldId id="341" r:id="rId9"/>
    <p:sldId id="325" r:id="rId10"/>
    <p:sldId id="328" r:id="rId11"/>
    <p:sldId id="329" r:id="rId12"/>
    <p:sldId id="330" r:id="rId13"/>
    <p:sldId id="331" r:id="rId14"/>
    <p:sldId id="332" r:id="rId15"/>
    <p:sldId id="333" r:id="rId16"/>
    <p:sldId id="342" r:id="rId17"/>
    <p:sldId id="334" r:id="rId18"/>
    <p:sldId id="335" r:id="rId19"/>
    <p:sldId id="344" r:id="rId20"/>
    <p:sldId id="343" r:id="rId21"/>
    <p:sldId id="336" r:id="rId22"/>
    <p:sldId id="349" r:id="rId23"/>
    <p:sldId id="337" r:id="rId24"/>
    <p:sldId id="350" r:id="rId25"/>
    <p:sldId id="338" r:id="rId26"/>
    <p:sldId id="351" r:id="rId27"/>
    <p:sldId id="345" r:id="rId28"/>
    <p:sldId id="354" r:id="rId29"/>
    <p:sldId id="347" r:id="rId30"/>
    <p:sldId id="346" r:id="rId31"/>
    <p:sldId id="352" r:id="rId32"/>
    <p:sldId id="353" r:id="rId33"/>
    <p:sldId id="293" r:id="rId34"/>
    <p:sldId id="294" r:id="rId35"/>
  </p:sldIdLst>
  <p:sldSz cx="9144000" cy="6858000" type="screen4x3"/>
  <p:notesSz cx="6858000" cy="9144000"/>
  <p:custDataLst>
    <p:tags r:id="rId3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6">
          <p15:clr>
            <a:srgbClr val="A4A3A4"/>
          </p15:clr>
        </p15:guide>
        <p15:guide id="2" pos="225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 rochefort" initials="br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8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660" autoAdjust="0"/>
    <p:restoredTop sz="89513" autoAdjust="0"/>
  </p:normalViewPr>
  <p:slideViewPr>
    <p:cSldViewPr>
      <p:cViewPr varScale="1">
        <p:scale>
          <a:sx n="64" d="100"/>
          <a:sy n="64" d="100"/>
        </p:scale>
        <p:origin x="1260" y="-112"/>
      </p:cViewPr>
      <p:guideLst>
        <p:guide orient="horz" pos="2736"/>
        <p:guide pos="225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80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9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703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78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85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685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25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22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71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57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840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369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1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1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31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C080-F500-4D79-91EB-243A5022DF76}" type="datetime1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F0471-91C4-4AFE-939D-3AC48F2B4368}" type="datetime1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69674-15AA-4968-9AFB-F356FD98CBBD}" type="datetime1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86DC3-18D5-4FEC-824B-E70B14C6AB56}" type="datetime1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6A8B1-F940-4480-882A-CC8806C579F0}" type="datetime1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FA79-12AC-41EF-A19D-A74E8C0D8053}" type="datetime1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33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619C1-94EA-43AA-A1AC-A56BBC975B89}" type="datetime1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4B155-430C-45A4-8BD5-CF9B98CA4322}" type="datetime1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03DD8-202D-4D8C-B6B8-EFAEF0A560C1}" type="datetime1">
              <a:rPr lang="en-US" smtClean="0"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F0BC9-BF26-4FB7-9C99-C852791E4C01}" type="datetime1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05FDA-0FC3-4CC9-B8EB-691EF1BBB90D}" type="datetime1">
              <a:rPr lang="en-US" smtClean="0"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69D8-29B4-4A88-9BF4-262D01515BC7}" type="datetime1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BF339-7EAE-44D4-84F9-50BD2543F598}" type="datetime1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WzBt8637-uM" TargetMode="External"/><Relationship Id="rId5" Type="http://schemas.openxmlformats.org/officeDocument/2006/relationships/hyperlink" Target="http://youtu.be/WzBt8637-uM" TargetMode="Externa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g0X6OKvUB40" TargetMode="External"/><Relationship Id="rId4" Type="http://schemas.openxmlformats.org/officeDocument/2006/relationships/hyperlink" Target="http://youtu.be/g0X6OKvUB40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s.neu.edu/course/cs5010/problem-sets/ps04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Rewriting your function using map and </a:t>
            </a:r>
            <a:r>
              <a:rPr lang="en-US" dirty="0" err="1" smtClean="0"/>
              <a:t>foldr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5.5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2" name="Picture 11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candidate for map or </a:t>
            </a:r>
            <a:r>
              <a:rPr lang="en-US" dirty="0" err="1" smtClean="0"/>
              <a:t>foldr</a:t>
            </a:r>
            <a:r>
              <a:rPr lang="en-US" dirty="0" smtClean="0"/>
              <a:t> looks like this: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(define (f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a b c)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[(empty?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...]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[else (...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       (first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       (f (rest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a b c))]))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24600" y="2209800"/>
            <a:ext cx="1905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takes a list and some other arguments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0" y="5410200"/>
            <a:ext cx="2514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recurs on the rest of the list; other arguments don't change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5082570"/>
            <a:ext cx="4724400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Here are the things that make your structural decomposition a candidate for one of the list abstractions.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7" idx="0"/>
          </p:cNvCxnSpPr>
          <p:nvPr/>
        </p:nvCxnSpPr>
        <p:spPr>
          <a:xfrm flipH="1" flipV="1">
            <a:off x="4419600" y="4495800"/>
            <a:ext cx="2171700" cy="9144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1"/>
          </p:cNvCxnSpPr>
          <p:nvPr/>
        </p:nvCxnSpPr>
        <p:spPr>
          <a:xfrm flipH="1" flipV="1">
            <a:off x="4419600" y="1905000"/>
            <a:ext cx="1905000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6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candidate for </a:t>
            </a:r>
            <a:r>
              <a:rPr lang="en-US" b="1" dirty="0" smtClean="0"/>
              <a:t>map</a:t>
            </a:r>
            <a:r>
              <a:rPr lang="en-US" dirty="0" smtClean="0"/>
              <a:t> looks like this: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(define (f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a b c)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[(empty?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]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[else (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cons</a:t>
            </a:r>
            <a:endParaRPr lang="en-US" sz="26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       (... (first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a b c)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       (f (rest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a b c))]))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791200" y="1371600"/>
            <a:ext cx="1371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onsolas" pitchFamily="49" charset="0"/>
                <a:cs typeface="Consolas" pitchFamily="49" charset="0"/>
              </a:rPr>
              <a:t>empty</a:t>
            </a:r>
            <a:r>
              <a:rPr lang="en-US" dirty="0" smtClean="0"/>
              <a:t> 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72200" y="2514600"/>
            <a:ext cx="14478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onsolas" pitchFamily="49" charset="0"/>
                <a:cs typeface="Consolas" pitchFamily="49" charset="0"/>
              </a:rPr>
              <a:t>cons</a:t>
            </a:r>
            <a:r>
              <a:rPr lang="en-US" dirty="0" smtClean="0"/>
              <a:t> here</a:t>
            </a:r>
          </a:p>
        </p:txBody>
      </p:sp>
      <p:cxnSp>
        <p:nvCxnSpPr>
          <p:cNvPr id="16" name="Straight Arrow Connector 15"/>
          <p:cNvCxnSpPr>
            <a:stCxn id="11" idx="1"/>
          </p:cNvCxnSpPr>
          <p:nvPr/>
        </p:nvCxnSpPr>
        <p:spPr>
          <a:xfrm flipH="1">
            <a:off x="4267200" y="1828800"/>
            <a:ext cx="1524000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1"/>
          </p:cNvCxnSpPr>
          <p:nvPr/>
        </p:nvCxnSpPr>
        <p:spPr>
          <a:xfrm flipH="1">
            <a:off x="3048000" y="2971800"/>
            <a:ext cx="312420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8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candidate for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andmap</a:t>
            </a:r>
            <a:r>
              <a:rPr lang="en-US" dirty="0" smtClean="0"/>
              <a:t> looks like this: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(define (f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a b c)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[(empty?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]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[else (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and</a:t>
            </a:r>
            <a:endParaRPr lang="en-US" sz="26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       (... (first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a b c)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       (f (rest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a b c))]))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791200" y="1371600"/>
            <a:ext cx="1371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 smtClean="0"/>
              <a:t> 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72200" y="2514600"/>
            <a:ext cx="14478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onsolas" pitchFamily="49" charset="0"/>
                <a:cs typeface="Consolas" pitchFamily="49" charset="0"/>
              </a:rPr>
              <a:t>and</a:t>
            </a:r>
            <a:r>
              <a:rPr lang="en-US" dirty="0" smtClean="0"/>
              <a:t> here</a:t>
            </a:r>
          </a:p>
        </p:txBody>
      </p:sp>
      <p:cxnSp>
        <p:nvCxnSpPr>
          <p:cNvPr id="16" name="Straight Arrow Connector 15"/>
          <p:cNvCxnSpPr>
            <a:stCxn id="11" idx="1"/>
          </p:cNvCxnSpPr>
          <p:nvPr/>
        </p:nvCxnSpPr>
        <p:spPr>
          <a:xfrm flipH="1">
            <a:off x="4267200" y="1828800"/>
            <a:ext cx="1524000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1"/>
          </p:cNvCxnSpPr>
          <p:nvPr/>
        </p:nvCxnSpPr>
        <p:spPr>
          <a:xfrm flipH="1">
            <a:off x="3048000" y="2971800"/>
            <a:ext cx="312420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29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candidate for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ormap</a:t>
            </a:r>
            <a:r>
              <a:rPr lang="en-US" dirty="0" smtClean="0"/>
              <a:t> looks like this: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(define (f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a b c)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[(empty?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6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]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[</a:t>
            </a:r>
            <a:r>
              <a:rPr lang="en-US" sz="2600" b="1" smtClean="0">
                <a:latin typeface="Consolas" pitchFamily="49" charset="0"/>
                <a:cs typeface="Consolas" pitchFamily="49" charset="0"/>
              </a:rPr>
              <a:t>else (</a:t>
            </a:r>
            <a:r>
              <a:rPr lang="en-US" sz="2600" b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or</a:t>
            </a:r>
            <a:endParaRPr lang="en-US" sz="26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       (... (first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a b c)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       (f (rest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a b c))]))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791200" y="1371600"/>
            <a:ext cx="1371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onsolas" pitchFamily="49" charset="0"/>
                <a:cs typeface="Consolas" pitchFamily="49" charset="0"/>
              </a:rPr>
              <a:t>false</a:t>
            </a:r>
            <a:r>
              <a:rPr lang="en-US" dirty="0" smtClean="0"/>
              <a:t> here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172200" y="2514600"/>
            <a:ext cx="14478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Consolas" pitchFamily="49" charset="0"/>
                <a:cs typeface="Consolas" pitchFamily="49" charset="0"/>
              </a:rPr>
              <a:t>or</a:t>
            </a:r>
            <a:r>
              <a:rPr lang="en-US" dirty="0" smtClean="0"/>
              <a:t> here</a:t>
            </a:r>
          </a:p>
        </p:txBody>
      </p:sp>
      <p:cxnSp>
        <p:nvCxnSpPr>
          <p:cNvPr id="16" name="Straight Arrow Connector 15"/>
          <p:cNvCxnSpPr>
            <a:stCxn id="11" idx="1"/>
          </p:cNvCxnSpPr>
          <p:nvPr/>
        </p:nvCxnSpPr>
        <p:spPr>
          <a:xfrm flipH="1">
            <a:off x="4267200" y="1828800"/>
            <a:ext cx="1524000" cy="762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2" idx="1"/>
          </p:cNvCxnSpPr>
          <p:nvPr/>
        </p:nvCxnSpPr>
        <p:spPr>
          <a:xfrm flipH="1">
            <a:off x="3048000" y="2971800"/>
            <a:ext cx="3124200" cy="3048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candidate for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foldr</a:t>
            </a:r>
            <a:r>
              <a:rPr lang="en-US" dirty="0" smtClean="0"/>
              <a:t> looks like this: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(define (f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a b c)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[(empty?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...]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[else (...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       (first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         (f (rest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a b c))]))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743200" y="4953000"/>
            <a:ext cx="3962400" cy="14478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and none of the above patterns (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map</a:t>
            </a:r>
            <a:r>
              <a:rPr lang="en-US" sz="2400" dirty="0" smtClean="0"/>
              <a:t>,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andmap</a:t>
            </a:r>
            <a:r>
              <a:rPr lang="en-US" sz="2400" dirty="0" smtClean="0"/>
              <a:t>, </a:t>
            </a:r>
            <a:r>
              <a:rPr lang="en-US" sz="2400" b="1" dirty="0" err="1" smtClean="0">
                <a:latin typeface="Consolas" pitchFamily="49" charset="0"/>
                <a:cs typeface="Consolas" pitchFamily="49" charset="0"/>
              </a:rPr>
              <a:t>ormap</a:t>
            </a:r>
            <a:r>
              <a:rPr lang="en-US" sz="2400" dirty="0" smtClean="0"/>
              <a:t>) apply.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8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candidate for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filter</a:t>
            </a:r>
            <a:r>
              <a:rPr lang="en-US" dirty="0" smtClean="0"/>
              <a:t> looks like this: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(define (f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a b c)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[(empty? </a:t>
            </a:r>
            <a:r>
              <a:rPr lang="en-US" sz="26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) empty]</a:t>
            </a:r>
            <a:endParaRPr lang="en-US" sz="2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600" b="1" dirty="0" smtClean="0">
                <a:latin typeface="Consolas" pitchFamily="49" charset="0"/>
                <a:cs typeface="Consolas" pitchFamily="49" charset="0"/>
              </a:rPr>
              <a:t>  [else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(if (... (first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 a b c)</a:t>
            </a:r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  (cons</a:t>
            </a:r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    (first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    (f (rest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 a b c))</a:t>
            </a:r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  (f (rest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 a b c))]))</a:t>
            </a:r>
            <a:endParaRPr lang="en-US" sz="28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934200" y="1143000"/>
            <a:ext cx="1905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takes a list and some other arguments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5486400"/>
            <a:ext cx="25146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recurs on the rest of the list; other arguments don't change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934200" y="2057400"/>
            <a:ext cx="1905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makes a decision based only on the first of the list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" y="3886200"/>
            <a:ext cx="2286000" cy="914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if test is true, includes the first element in the answer</a:t>
            </a:r>
          </a:p>
        </p:txBody>
      </p:sp>
      <p:sp>
        <p:nvSpPr>
          <p:cNvPr id="13" name="Freeform 12"/>
          <p:cNvSpPr/>
          <p:nvPr/>
        </p:nvSpPr>
        <p:spPr>
          <a:xfrm>
            <a:off x="3265714" y="1232262"/>
            <a:ext cx="3670663" cy="426721"/>
          </a:xfrm>
          <a:custGeom>
            <a:avLst/>
            <a:gdLst>
              <a:gd name="connsiteX0" fmla="*/ 3670663 w 3670663"/>
              <a:gd name="connsiteY0" fmla="*/ 374469 h 426721"/>
              <a:gd name="connsiteX1" fmla="*/ 1593669 w 3670663"/>
              <a:gd name="connsiteY1" fmla="*/ 8709 h 426721"/>
              <a:gd name="connsiteX2" fmla="*/ 0 w 3670663"/>
              <a:gd name="connsiteY2" fmla="*/ 426721 h 426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70663" h="426721">
                <a:moveTo>
                  <a:pt x="3670663" y="374469"/>
                </a:moveTo>
                <a:cubicBezTo>
                  <a:pt x="2938054" y="187234"/>
                  <a:pt x="2205446" y="0"/>
                  <a:pt x="1593669" y="8709"/>
                </a:cubicBezTo>
                <a:cubicBezTo>
                  <a:pt x="981892" y="17418"/>
                  <a:pt x="490946" y="222069"/>
                  <a:pt x="0" y="426721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5003074" y="2018211"/>
            <a:ext cx="1946366" cy="960120"/>
          </a:xfrm>
          <a:custGeom>
            <a:avLst/>
            <a:gdLst>
              <a:gd name="connsiteX0" fmla="*/ 1946366 w 1946366"/>
              <a:gd name="connsiteY0" fmla="*/ 529046 h 960120"/>
              <a:gd name="connsiteX1" fmla="*/ 1084217 w 1946366"/>
              <a:gd name="connsiteY1" fmla="*/ 71846 h 960120"/>
              <a:gd name="connsiteX2" fmla="*/ 0 w 1946366"/>
              <a:gd name="connsiteY2" fmla="*/ 960120 h 960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46366" h="960120">
                <a:moveTo>
                  <a:pt x="1946366" y="529046"/>
                </a:moveTo>
                <a:cubicBezTo>
                  <a:pt x="1677488" y="264523"/>
                  <a:pt x="1408611" y="0"/>
                  <a:pt x="1084217" y="71846"/>
                </a:cubicBezTo>
                <a:cubicBezTo>
                  <a:pt x="759823" y="143692"/>
                  <a:pt x="379911" y="551906"/>
                  <a:pt x="0" y="960120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547257" y="4349931"/>
            <a:ext cx="640080" cy="26126"/>
          </a:xfrm>
          <a:custGeom>
            <a:avLst/>
            <a:gdLst>
              <a:gd name="connsiteX0" fmla="*/ 0 w 640080"/>
              <a:gd name="connsiteY0" fmla="*/ 26126 h 26126"/>
              <a:gd name="connsiteX1" fmla="*/ 640080 w 640080"/>
              <a:gd name="connsiteY1" fmla="*/ 0 h 26126"/>
              <a:gd name="connsiteX2" fmla="*/ 640080 w 640080"/>
              <a:gd name="connsiteY2" fmla="*/ 0 h 2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0080" h="26126">
                <a:moveTo>
                  <a:pt x="0" y="26126"/>
                </a:moveTo>
                <a:lnTo>
                  <a:pt x="640080" y="0"/>
                </a:lnTo>
                <a:lnTo>
                  <a:pt x="640080" y="0"/>
                </a:ln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606731" y="4833257"/>
            <a:ext cx="1580606" cy="666206"/>
          </a:xfrm>
          <a:custGeom>
            <a:avLst/>
            <a:gdLst>
              <a:gd name="connsiteX0" fmla="*/ 0 w 1580606"/>
              <a:gd name="connsiteY0" fmla="*/ 666206 h 666206"/>
              <a:gd name="connsiteX1" fmla="*/ 522515 w 1580606"/>
              <a:gd name="connsiteY1" fmla="*/ 222069 h 666206"/>
              <a:gd name="connsiteX2" fmla="*/ 1580606 w 1580606"/>
              <a:gd name="connsiteY2" fmla="*/ 0 h 666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0606" h="666206">
                <a:moveTo>
                  <a:pt x="0" y="666206"/>
                </a:moveTo>
                <a:cubicBezTo>
                  <a:pt x="129540" y="499654"/>
                  <a:pt x="259081" y="333103"/>
                  <a:pt x="522515" y="222069"/>
                </a:cubicBezTo>
                <a:cubicBezTo>
                  <a:pt x="785949" y="111035"/>
                  <a:pt x="1183277" y="55517"/>
                  <a:pt x="1580606" y="0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011680" y="5205549"/>
            <a:ext cx="875211" cy="293914"/>
          </a:xfrm>
          <a:custGeom>
            <a:avLst/>
            <a:gdLst>
              <a:gd name="connsiteX0" fmla="*/ 0 w 875211"/>
              <a:gd name="connsiteY0" fmla="*/ 293914 h 293914"/>
              <a:gd name="connsiteX1" fmla="*/ 431074 w 875211"/>
              <a:gd name="connsiteY1" fmla="*/ 32657 h 293914"/>
              <a:gd name="connsiteX2" fmla="*/ 875211 w 875211"/>
              <a:gd name="connsiteY2" fmla="*/ 97971 h 293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5211" h="293914">
                <a:moveTo>
                  <a:pt x="0" y="293914"/>
                </a:moveTo>
                <a:cubicBezTo>
                  <a:pt x="142603" y="179614"/>
                  <a:pt x="285206" y="65314"/>
                  <a:pt x="431074" y="32657"/>
                </a:cubicBezTo>
                <a:cubicBezTo>
                  <a:pt x="576942" y="0"/>
                  <a:pt x="726076" y="48985"/>
                  <a:pt x="875211" y="97971"/>
                </a:cubicBezTo>
              </a:path>
            </a:pathLst>
          </a:custGeom>
          <a:ln w="127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9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Patterns for Higher-Order Function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We've looked at which structural decompositions might be rewritten as higher-order function compositions.  </a:t>
            </a:r>
            <a:endParaRPr lang="en-US" dirty="0" smtClean="0"/>
          </a:p>
          <a:p>
            <a:r>
              <a:rPr lang="en-US" dirty="0" smtClean="0"/>
              <a:t>Next we'll look at what the function will look like when it's rewritten.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exact form of the rewritten </a:t>
            </a:r>
            <a:r>
              <a:rPr lang="en-US" dirty="0" smtClean="0"/>
              <a:t>definition will </a:t>
            </a:r>
            <a:r>
              <a:rPr lang="en-US" dirty="0"/>
              <a:t>be different for each of the abstraction functions (</a:t>
            </a:r>
            <a:r>
              <a:rPr lang="en-US" b="1" dirty="0"/>
              <a:t>map</a:t>
            </a:r>
            <a:r>
              <a:rPr lang="en-US" dirty="0"/>
              <a:t>, </a:t>
            </a:r>
            <a:r>
              <a:rPr lang="en-US" b="1" dirty="0"/>
              <a:t>filter</a:t>
            </a:r>
            <a:r>
              <a:rPr lang="en-US" dirty="0"/>
              <a:t>, </a:t>
            </a:r>
            <a:r>
              <a:rPr lang="en-US" b="1" dirty="0" err="1"/>
              <a:t>foldr</a:t>
            </a:r>
            <a:r>
              <a:rPr lang="en-US" dirty="0"/>
              <a:t>, etc.).  </a:t>
            </a:r>
            <a:r>
              <a:rPr lang="en-US" dirty="0" smtClean="0"/>
              <a:t>Lets look </a:t>
            </a:r>
            <a:r>
              <a:rPr lang="en-US" dirty="0"/>
              <a:t>at each of those.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4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pattern for higher-order function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&lt;?&gt; -&gt; ??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(list-fn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(local (; contract for combiner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(define (combiner ...) ...))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(abstraction combiner ...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)))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57200" y="4136571"/>
            <a:ext cx="5387565" cy="728561"/>
            <a:chOff x="457200" y="4136571"/>
            <a:chExt cx="5387565" cy="728561"/>
          </a:xfrm>
        </p:grpSpPr>
        <p:sp>
          <p:nvSpPr>
            <p:cNvPr id="4" name="TextBox 3"/>
            <p:cNvSpPr txBox="1"/>
            <p:nvPr/>
          </p:nvSpPr>
          <p:spPr>
            <a:xfrm>
              <a:off x="457200" y="4495800"/>
              <a:ext cx="5387565" cy="369332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Choose your abstraction from the ones in Section 6.3.1.</a:t>
              </a:r>
              <a:endParaRPr lang="en-US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2667000" y="4136571"/>
              <a:ext cx="174171" cy="348343"/>
            </a:xfrm>
            <a:custGeom>
              <a:avLst/>
              <a:gdLst>
                <a:gd name="connsiteX0" fmla="*/ 174171 w 174171"/>
                <a:gd name="connsiteY0" fmla="*/ 348343 h 348343"/>
                <a:gd name="connsiteX1" fmla="*/ 0 w 174171"/>
                <a:gd name="connsiteY1" fmla="*/ 0 h 348343"/>
                <a:gd name="connsiteX2" fmla="*/ 0 w 174171"/>
                <a:gd name="connsiteY2" fmla="*/ 0 h 34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4171" h="348343">
                  <a:moveTo>
                    <a:pt x="174171" y="348343"/>
                  </a:move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077988" y="1752600"/>
            <a:ext cx="6129841" cy="3860631"/>
            <a:chOff x="2077988" y="1752600"/>
            <a:chExt cx="6129841" cy="3860631"/>
          </a:xfrm>
        </p:grpSpPr>
        <p:sp>
          <p:nvSpPr>
            <p:cNvPr id="5" name="TextBox 4"/>
            <p:cNvSpPr txBox="1"/>
            <p:nvPr/>
          </p:nvSpPr>
          <p:spPr>
            <a:xfrm>
              <a:off x="2077988" y="4966900"/>
              <a:ext cx="4876800" cy="64633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The contract for your combiner depends on which abstraction you choose.</a:t>
              </a:r>
              <a:endParaRPr lang="en-US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5780314" y="1752600"/>
              <a:ext cx="2427515" cy="3211286"/>
            </a:xfrm>
            <a:custGeom>
              <a:avLst/>
              <a:gdLst>
                <a:gd name="connsiteX0" fmla="*/ 0 w 2427515"/>
                <a:gd name="connsiteY0" fmla="*/ 3211286 h 3211286"/>
                <a:gd name="connsiteX1" fmla="*/ 2340429 w 2427515"/>
                <a:gd name="connsiteY1" fmla="*/ 381000 h 3211286"/>
                <a:gd name="connsiteX2" fmla="*/ 522515 w 2427515"/>
                <a:gd name="connsiteY2" fmla="*/ 925286 h 3211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27515" h="3211286">
                  <a:moveTo>
                    <a:pt x="0" y="3211286"/>
                  </a:moveTo>
                  <a:cubicBezTo>
                    <a:pt x="1126671" y="1986643"/>
                    <a:pt x="2253343" y="762000"/>
                    <a:pt x="2340429" y="381000"/>
                  </a:cubicBezTo>
                  <a:cubicBezTo>
                    <a:pt x="2427515" y="0"/>
                    <a:pt x="1475015" y="462643"/>
                    <a:pt x="522515" y="925286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472063" y="4071257"/>
            <a:ext cx="5671937" cy="2290074"/>
            <a:chOff x="3472063" y="4071257"/>
            <a:chExt cx="5671937" cy="2290074"/>
          </a:xfrm>
        </p:grpSpPr>
        <p:sp>
          <p:nvSpPr>
            <p:cNvPr id="6" name="TextBox 5"/>
            <p:cNvSpPr txBox="1"/>
            <p:nvPr/>
          </p:nvSpPr>
          <p:spPr>
            <a:xfrm>
              <a:off x="3472063" y="5715000"/>
              <a:ext cx="5671937" cy="64633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dirty="0" smtClean="0"/>
                <a:t>The arguments for  the different abstractions are different.</a:t>
              </a:r>
            </a:p>
            <a:p>
              <a:r>
                <a:rPr lang="en-US" dirty="0" smtClean="0"/>
                <a:t>If this were </a:t>
              </a:r>
              <a:r>
                <a:rPr lang="en-US" dirty="0" err="1" smtClean="0"/>
                <a:t>foldr</a:t>
              </a:r>
              <a:r>
                <a:rPr lang="en-US" dirty="0" smtClean="0"/>
                <a:t>, the base would go here.</a:t>
              </a:r>
              <a:endParaRPr lang="en-US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096000" y="4071257"/>
              <a:ext cx="2126343" cy="1654629"/>
            </a:xfrm>
            <a:custGeom>
              <a:avLst/>
              <a:gdLst>
                <a:gd name="connsiteX0" fmla="*/ 1785257 w 2126343"/>
                <a:gd name="connsiteY0" fmla="*/ 1654629 h 1654629"/>
                <a:gd name="connsiteX1" fmla="*/ 1828800 w 2126343"/>
                <a:gd name="connsiteY1" fmla="*/ 707572 h 1654629"/>
                <a:gd name="connsiteX2" fmla="*/ 0 w 2126343"/>
                <a:gd name="connsiteY2" fmla="*/ 0 h 1654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26343" h="1654629">
                  <a:moveTo>
                    <a:pt x="1785257" y="1654629"/>
                  </a:moveTo>
                  <a:cubicBezTo>
                    <a:pt x="1955800" y="1318986"/>
                    <a:pt x="2126343" y="983343"/>
                    <a:pt x="1828800" y="707572"/>
                  </a:cubicBezTo>
                  <a:cubicBezTo>
                    <a:pt x="1531257" y="431801"/>
                    <a:pt x="765628" y="215900"/>
                    <a:pt x="0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3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Pattern for higher-order function composition: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map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&lt;X&gt; -&gt;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&lt;Y&gt;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(list-fn lox)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(local (; X -&gt; Y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; purpose statement for operator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(define (operator x) ...))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(map operator lox)))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4800600"/>
            <a:ext cx="8153400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Here is </a:t>
            </a:r>
            <a:r>
              <a:rPr lang="en-US" sz="2400" dirty="0"/>
              <a:t>the pattern for a use of </a:t>
            </a:r>
            <a:r>
              <a:rPr lang="en-US" sz="2400" b="1" dirty="0"/>
              <a:t>map</a:t>
            </a:r>
            <a:r>
              <a:rPr lang="en-US" sz="2400" dirty="0"/>
              <a:t>.  It is necessary to fill in the right data definitions for </a:t>
            </a:r>
            <a:r>
              <a:rPr lang="en-US" sz="2400" b="1" dirty="0"/>
              <a:t>X</a:t>
            </a:r>
            <a:r>
              <a:rPr lang="en-US" sz="2400" dirty="0"/>
              <a:t> and </a:t>
            </a:r>
            <a:r>
              <a:rPr lang="en-US" sz="2400" b="1" dirty="0"/>
              <a:t>Y</a:t>
            </a:r>
            <a:r>
              <a:rPr lang="en-US" sz="2400" dirty="0"/>
              <a:t>. It isn’t necessary to make the operator a local </a:t>
            </a:r>
            <a:r>
              <a:rPr lang="en-US" sz="2400" dirty="0" smtClean="0"/>
              <a:t>function or lambda, </a:t>
            </a:r>
            <a:r>
              <a:rPr lang="en-US" sz="2400" dirty="0"/>
              <a:t>but </a:t>
            </a:r>
            <a:r>
              <a:rPr lang="en-US" sz="2400" dirty="0" smtClean="0"/>
              <a:t>if you do, you must write </a:t>
            </a:r>
            <a:r>
              <a:rPr lang="en-US" sz="2400" dirty="0"/>
              <a:t>a contract and purpose statement (and examples if </a:t>
            </a:r>
            <a:r>
              <a:rPr lang="en-US" sz="2400" dirty="0" smtClean="0"/>
              <a:t>they are needed </a:t>
            </a:r>
            <a:r>
              <a:rPr lang="en-US" sz="2400" dirty="0"/>
              <a:t>to clarify purpose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50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 you could use lambda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&lt;X&gt; -&gt;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&lt;Y&gt;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(list-fn lox)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(map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; X -&gt; Y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; purpose statement for operator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(lambda (x) ...))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lox)))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lesson, we will learn to recognize when your function is suitable for replacement by one of the abstraction functions (</a:t>
            </a:r>
            <a:r>
              <a:rPr lang="en-US" b="1" dirty="0" smtClean="0"/>
              <a:t>map</a:t>
            </a:r>
            <a:r>
              <a:rPr lang="en-US" dirty="0" smtClean="0"/>
              <a:t>, </a:t>
            </a:r>
            <a:r>
              <a:rPr lang="en-US" b="1" dirty="0" smtClean="0"/>
              <a:t>filter</a:t>
            </a:r>
            <a:r>
              <a:rPr lang="en-US" dirty="0" smtClean="0"/>
              <a:t>, </a:t>
            </a:r>
            <a:r>
              <a:rPr lang="en-US" b="1" dirty="0" err="1" smtClean="0"/>
              <a:t>foldr</a:t>
            </a:r>
            <a:r>
              <a:rPr lang="en-US" dirty="0" smtClean="0"/>
              <a:t>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;; strategy: structural </a:t>
            </a:r>
            <a:r>
              <a:rPr lang="en-US" dirty="0" smtClean="0"/>
              <a:t>decomposition on </a:t>
            </a:r>
            <a:r>
              <a:rPr lang="en-US" dirty="0" err="1" smtClean="0"/>
              <a:t>lon</a:t>
            </a:r>
            <a:r>
              <a:rPr lang="en-US" dirty="0" smtClean="0"/>
              <a:t> : </a:t>
            </a:r>
            <a:r>
              <a:rPr lang="en-US" dirty="0" err="1" smtClean="0"/>
              <a:t>ListOfNumber</a:t>
            </a:r>
            <a:endParaRPr lang="en-US" dirty="0"/>
          </a:p>
          <a:p>
            <a:r>
              <a:rPr lang="en-US" dirty="0"/>
              <a:t>(define (</a:t>
            </a:r>
            <a:r>
              <a:rPr lang="en-US" dirty="0" smtClean="0"/>
              <a:t>add-x-to-each x </a:t>
            </a:r>
            <a:r>
              <a:rPr lang="en-US" dirty="0" err="1" smtClean="0"/>
              <a:t>lon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  [(empty? </a:t>
            </a:r>
            <a:r>
              <a:rPr lang="en-US" dirty="0" err="1"/>
              <a:t>lon</a:t>
            </a:r>
            <a:r>
              <a:rPr lang="en-US" dirty="0"/>
              <a:t>) empty]</a:t>
            </a:r>
          </a:p>
          <a:p>
            <a:r>
              <a:rPr lang="en-US" dirty="0"/>
              <a:t>      [(else (cons</a:t>
            </a:r>
          </a:p>
          <a:p>
            <a:r>
              <a:rPr lang="en-US" dirty="0"/>
              <a:t>              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92D050"/>
                </a:solidFill>
              </a:rPr>
              <a:t>+ x </a:t>
            </a:r>
            <a:r>
              <a:rPr lang="en-US" dirty="0" smtClean="0"/>
              <a:t>(first </a:t>
            </a:r>
            <a:r>
              <a:rPr lang="en-US" dirty="0" err="1"/>
              <a:t>lon</a:t>
            </a:r>
            <a:r>
              <a:rPr lang="en-US" dirty="0"/>
              <a:t>))</a:t>
            </a:r>
          </a:p>
          <a:p>
            <a:r>
              <a:rPr lang="en-US" dirty="0"/>
              <a:t>               (add1-to-each </a:t>
            </a:r>
            <a:r>
              <a:rPr lang="en-US" dirty="0" smtClean="0"/>
              <a:t>x (rest </a:t>
            </a:r>
            <a:r>
              <a:rPr lang="en-US" dirty="0" err="1"/>
              <a:t>lon</a:t>
            </a:r>
            <a:r>
              <a:rPr lang="en-US" dirty="0" smtClean="0"/>
              <a:t>))))]))</a:t>
            </a:r>
          </a:p>
          <a:p>
            <a:endParaRPr lang="en-US" dirty="0"/>
          </a:p>
          <a:p>
            <a:r>
              <a:rPr lang="en-US" dirty="0"/>
              <a:t>;; strategy: higher-order function composition</a:t>
            </a:r>
          </a:p>
          <a:p>
            <a:r>
              <a:rPr lang="en-US" dirty="0" smtClean="0"/>
              <a:t>(</a:t>
            </a:r>
            <a:r>
              <a:rPr lang="en-US" dirty="0"/>
              <a:t>define (</a:t>
            </a:r>
            <a:r>
              <a:rPr lang="en-US" dirty="0" smtClean="0"/>
              <a:t>add-x-to-each x </a:t>
            </a:r>
            <a:r>
              <a:rPr lang="en-US" dirty="0" err="1" smtClean="0"/>
              <a:t>lon</a:t>
            </a:r>
            <a:r>
              <a:rPr lang="en-US" dirty="0"/>
              <a:t>)</a:t>
            </a:r>
          </a:p>
          <a:p>
            <a:r>
              <a:rPr lang="en-US" dirty="0"/>
              <a:t>   </a:t>
            </a:r>
            <a:r>
              <a:rPr lang="en-US" dirty="0" smtClean="0"/>
              <a:t>(map</a:t>
            </a:r>
          </a:p>
          <a:p>
            <a:r>
              <a:rPr lang="en-US" dirty="0"/>
              <a:t> </a:t>
            </a:r>
            <a:r>
              <a:rPr lang="en-US" dirty="0" smtClean="0"/>
              <a:t>    ;; Number -&gt; Number</a:t>
            </a:r>
          </a:p>
          <a:p>
            <a:r>
              <a:rPr lang="en-US" dirty="0"/>
              <a:t> </a:t>
            </a:r>
            <a:r>
              <a:rPr lang="en-US" dirty="0" smtClean="0"/>
              <a:t>    (lambda (n) (+ x n))</a:t>
            </a:r>
          </a:p>
          <a:p>
            <a:r>
              <a:rPr lang="en-US" dirty="0" smtClean="0"/>
              <a:t>     </a:t>
            </a:r>
            <a:r>
              <a:rPr lang="en-US" dirty="0" err="1" smtClean="0"/>
              <a:t>lon</a:t>
            </a:r>
            <a:r>
              <a:rPr lang="en-US" dirty="0"/>
              <a:t>))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30318" y="4648200"/>
            <a:ext cx="3886200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Here's an original function, and  what we get after we've converted it to use map.  Here I've used lambda, but that isn't necessary.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952610"/>
            <a:ext cx="45720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one is so simple you don't need a purpose statement for the </a:t>
            </a:r>
            <a:r>
              <a:rPr lang="en-US" b="1" dirty="0" smtClean="0"/>
              <a:t>lambda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96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Pattern for higher-order function composition: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filter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&lt;X&gt; -&gt;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&lt;X&gt;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(list-fn lox)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(local (; X -&gt; Boolean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; purpose statement for test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(define (test x) ...))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(filter test lox)))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62400" y="5181600"/>
            <a:ext cx="4876800" cy="83099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Similarly, here is the pattern for a use of </a:t>
            </a:r>
            <a:r>
              <a:rPr lang="en-US" sz="2400" b="1" dirty="0"/>
              <a:t>filter</a:t>
            </a:r>
            <a:r>
              <a:rPr lang="en-US" sz="24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3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 you could use lambda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;; list-</a:t>
            </a:r>
            <a:r>
              <a:rPr lang="en-US" sz="2800" dirty="0" err="1"/>
              <a:t>fn</a:t>
            </a:r>
            <a:r>
              <a:rPr lang="en-US" sz="2800" dirty="0"/>
              <a:t> : </a:t>
            </a:r>
            <a:r>
              <a:rPr lang="en-US" sz="2800" dirty="0" err="1"/>
              <a:t>ListOf</a:t>
            </a:r>
            <a:r>
              <a:rPr lang="en-US" sz="2800" dirty="0"/>
              <a:t>&lt;X&gt; -&gt; </a:t>
            </a:r>
            <a:r>
              <a:rPr lang="en-US" sz="2800" dirty="0" err="1"/>
              <a:t>ListOf</a:t>
            </a:r>
            <a:r>
              <a:rPr lang="en-US" sz="2800" dirty="0"/>
              <a:t>&lt;X&gt;</a:t>
            </a:r>
          </a:p>
          <a:p>
            <a:r>
              <a:rPr lang="en-US" sz="2800" dirty="0"/>
              <a:t>(define (list-</a:t>
            </a:r>
            <a:r>
              <a:rPr lang="en-US" sz="2800" dirty="0" err="1"/>
              <a:t>fn</a:t>
            </a:r>
            <a:r>
              <a:rPr lang="en-US" sz="2800" dirty="0"/>
              <a:t> lox)</a:t>
            </a:r>
          </a:p>
          <a:p>
            <a:r>
              <a:rPr lang="en-US" sz="2800" dirty="0"/>
              <a:t>  (filter</a:t>
            </a:r>
          </a:p>
          <a:p>
            <a:r>
              <a:rPr lang="en-US" sz="2800" dirty="0"/>
              <a:t>    ; X -&gt; Boolean</a:t>
            </a:r>
          </a:p>
          <a:p>
            <a:r>
              <a:rPr lang="en-US" sz="2800" dirty="0"/>
              <a:t>    ; purpose statement for </a:t>
            </a:r>
            <a:r>
              <a:rPr lang="en-US" sz="2800" dirty="0" smtClean="0"/>
              <a:t>the </a:t>
            </a:r>
            <a:r>
              <a:rPr lang="en-US" sz="2800" dirty="0"/>
              <a:t>test</a:t>
            </a:r>
          </a:p>
          <a:p>
            <a:r>
              <a:rPr lang="en-US" sz="2800" dirty="0"/>
              <a:t>    (lambda (x) ...)</a:t>
            </a:r>
          </a:p>
          <a:p>
            <a:r>
              <a:rPr lang="en-US" sz="2800" dirty="0"/>
              <a:t>    lox))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1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Pattern for higher-order function composition: </a:t>
            </a:r>
            <a:r>
              <a:rPr lang="en-US" dirty="0" err="1" smtClean="0"/>
              <a:t>andmap</a:t>
            </a:r>
            <a:r>
              <a:rPr lang="en-US" dirty="0" smtClean="0"/>
              <a:t>/</a:t>
            </a:r>
            <a:r>
              <a:rPr lang="en-US" dirty="0" err="1" smtClean="0"/>
              <a:t>ormap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&lt;X&gt; -&gt; Boolean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(list-fn lox)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(local (; X -&gt; Boolean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; purpose statement for test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(define (test x) ...))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andmap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ormap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test lox)))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5331766"/>
            <a:ext cx="343025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Either </a:t>
            </a:r>
            <a:r>
              <a:rPr lang="en-US" sz="2400" b="1" dirty="0" err="1"/>
              <a:t>andmap</a:t>
            </a:r>
            <a:r>
              <a:rPr lang="en-US" sz="2400" dirty="0"/>
              <a:t> or </a:t>
            </a:r>
            <a:r>
              <a:rPr lang="en-US" sz="2400" b="1" dirty="0" err="1"/>
              <a:t>ormap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cxnSp>
        <p:nvCxnSpPr>
          <p:cNvPr id="5" name="Straight Arrow Connector 4"/>
          <p:cNvCxnSpPr>
            <a:stCxn id="9" idx="0"/>
          </p:cNvCxnSpPr>
          <p:nvPr/>
        </p:nvCxnSpPr>
        <p:spPr>
          <a:xfrm flipH="1" flipV="1">
            <a:off x="2667000" y="4724400"/>
            <a:ext cx="495925" cy="607366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2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Higher-order function composition using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lambda</a:t>
            </a:r>
            <a:r>
              <a:rPr lang="en-US" dirty="0"/>
              <a:t> : </a:t>
            </a:r>
            <a:r>
              <a:rPr lang="en-US" dirty="0" err="1" smtClean="0"/>
              <a:t>andmap</a:t>
            </a:r>
            <a:r>
              <a:rPr lang="en-US" dirty="0" smtClean="0"/>
              <a:t>/</a:t>
            </a:r>
            <a:r>
              <a:rPr lang="en-US" dirty="0" err="1" smtClean="0"/>
              <a:t>ormap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&lt;X&gt; -&gt; Boolean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(list-fn lox)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andmap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/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ormap</a:t>
            </a: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; X -&gt; Boolean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; purpose statement for the test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(lambda (x) ...)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lox))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</a:t>
            </a: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6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Pattern for higher-order function composition: </a:t>
            </a:r>
            <a:r>
              <a:rPr lang="en-US" dirty="0" err="1" smtClean="0"/>
              <a:t>foldr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&lt;X&gt; -&gt; Y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(list-fn lox)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(local (; X Y -&gt; Y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; purpose statement for combiner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      (define (combiner x y) ...))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combiner base-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val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lox)))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5438931"/>
            <a:ext cx="5652894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Finally, here is the pattern for a use of </a:t>
            </a:r>
            <a:r>
              <a:rPr lang="en-US" sz="2400" b="1" dirty="0" err="1"/>
              <a:t>foldr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77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Higher-order function composition using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lambda</a:t>
            </a:r>
            <a:r>
              <a:rPr lang="en-US" dirty="0"/>
              <a:t> : </a:t>
            </a:r>
            <a:r>
              <a:rPr lang="en-US" dirty="0" err="1" smtClean="0"/>
              <a:t>foldr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;; list-fn :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&lt;X&gt; -&gt; Y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(define (list-fn lox)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foldr</a:t>
            </a: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; X Y -&gt; Y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; purpose statement for combiner</a:t>
            </a: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(lambda (first-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elt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ans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-for-rest) ...)</a:t>
            </a:r>
          </a:p>
          <a:p>
            <a:pPr>
              <a:buNone/>
            </a:pP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 base-</a:t>
            </a:r>
            <a:r>
              <a:rPr lang="en-US" sz="2800" b="1" dirty="0" err="1" smtClean="0">
                <a:latin typeface="Consolas" pitchFamily="49" charset="0"/>
                <a:cs typeface="Consolas" pitchFamily="49" charset="0"/>
              </a:rPr>
              <a:t>val</a:t>
            </a:r>
            <a:endParaRPr lang="en-US" sz="28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latin typeface="Consolas" pitchFamily="49" charset="0"/>
                <a:cs typeface="Consolas" pitchFamily="49" charset="0"/>
              </a:rPr>
              <a:t>   lox))          </a:t>
            </a:r>
          </a:p>
          <a:p>
            <a:pPr>
              <a:buNone/>
            </a:pPr>
            <a:endParaRPr lang="en-US" sz="2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5728602"/>
            <a:ext cx="3962400" cy="64633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These variable names remind you where the values come from.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4557713" y="4757738"/>
            <a:ext cx="1385887" cy="971550"/>
          </a:xfrm>
          <a:custGeom>
            <a:avLst/>
            <a:gdLst>
              <a:gd name="connsiteX0" fmla="*/ 1385887 w 1385887"/>
              <a:gd name="connsiteY0" fmla="*/ 971550 h 971550"/>
              <a:gd name="connsiteX1" fmla="*/ 0 w 1385887"/>
              <a:gd name="connsiteY1" fmla="*/ 0 h 97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85887" h="971550">
                <a:moveTo>
                  <a:pt x="1385887" y="971550"/>
                </a:move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929313" y="4743450"/>
            <a:ext cx="514350" cy="971550"/>
          </a:xfrm>
          <a:custGeom>
            <a:avLst/>
            <a:gdLst>
              <a:gd name="connsiteX0" fmla="*/ 0 w 514350"/>
              <a:gd name="connsiteY0" fmla="*/ 971550 h 971550"/>
              <a:gd name="connsiteX1" fmla="*/ 514350 w 514350"/>
              <a:gd name="connsiteY1" fmla="*/ 28575 h 971550"/>
              <a:gd name="connsiteX2" fmla="*/ 514350 w 514350"/>
              <a:gd name="connsiteY2" fmla="*/ 28575 h 971550"/>
              <a:gd name="connsiteX3" fmla="*/ 514350 w 514350"/>
              <a:gd name="connsiteY3" fmla="*/ 0 h 971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4350" h="971550">
                <a:moveTo>
                  <a:pt x="0" y="971550"/>
                </a:moveTo>
                <a:lnTo>
                  <a:pt x="514350" y="28575"/>
                </a:lnTo>
                <a:lnTo>
                  <a:pt x="514350" y="28575"/>
                </a:lnTo>
                <a:lnTo>
                  <a:pt x="514350" y="0"/>
                </a:lnTo>
              </a:path>
            </a:pathLst>
          </a:custGeom>
          <a:noFill/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6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Recognizing Opportunities for HOFC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Once you get the idea, you can anticipate when you can use HOFC, and apply it directly.</a:t>
            </a:r>
          </a:p>
          <a:p>
            <a:r>
              <a:rPr lang="en-US" dirty="0" smtClean="0"/>
              <a:t>If your function treats all members of the list in the same way, then your function is a candidate.</a:t>
            </a:r>
          </a:p>
          <a:p>
            <a:pPr lvl="1"/>
            <a:r>
              <a:rPr lang="en-US" dirty="0" smtClean="0"/>
              <a:t>remove-evens        --Yes, all elements are included if they are even.</a:t>
            </a:r>
          </a:p>
          <a:p>
            <a:pPr lvl="1"/>
            <a:r>
              <a:rPr lang="en-US" dirty="0"/>
              <a:t>count-trues       </a:t>
            </a:r>
            <a:r>
              <a:rPr lang="en-US" dirty="0" smtClean="0"/>
              <a:t>      --Yes, all elements are counted if they are </a:t>
            </a:r>
            <a:r>
              <a:rPr lang="en-US" b="1" dirty="0" smtClean="0"/>
              <a:t>true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remove-first-even  --No, elements after the first even are treated differently.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6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strategy?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From now on, structural decomposition includes HOFC.  </a:t>
            </a:r>
          </a:p>
          <a:p>
            <a:r>
              <a:rPr lang="en-US" dirty="0" smtClean="0"/>
              <a:t>So when we write</a:t>
            </a:r>
          </a:p>
          <a:p>
            <a:pPr marL="0" indent="0">
              <a:buNone/>
            </a:pP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  (… (robot-x r) (robot-history r))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we mean: “any FC or HOFC of </a:t>
            </a:r>
            <a:r>
              <a:rPr lang="en-US" b="1" dirty="0" smtClean="0"/>
              <a:t>(robot-x r) </a:t>
            </a:r>
            <a:r>
              <a:rPr lang="en-US" dirty="0" smtClean="0"/>
              <a:t>and </a:t>
            </a:r>
            <a:r>
              <a:rPr lang="en-US" b="1" dirty="0" smtClean="0"/>
              <a:t>(robot-history r) 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could write “SD on r:Robot + HOFC” or “HOFC + SD on r:Robot”, but you don’t have to.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0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abstraction function should I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Key: look at the contracts</a:t>
            </a:r>
          </a:p>
          <a:p>
            <a:r>
              <a:rPr lang="en-US" dirty="0"/>
              <a:t>Here's a </a:t>
            </a:r>
            <a:r>
              <a:rPr lang="en-US" dirty="0" smtClean="0"/>
              <a:t>recipe, followed by a video demonstration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47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At the end of this lesson you should be able to:</a:t>
            </a:r>
          </a:p>
          <a:p>
            <a:pPr lvl="1"/>
            <a:r>
              <a:rPr lang="en-US" dirty="0"/>
              <a:t>Use pre-built abstractions for processing lists found in ISL.</a:t>
            </a:r>
          </a:p>
          <a:p>
            <a:pPr lvl="1"/>
            <a:r>
              <a:rPr lang="en-US" dirty="0"/>
              <a:t>Recognize the pre-built abstraction that's appropriate for your function.</a:t>
            </a:r>
          </a:p>
          <a:p>
            <a:pPr lvl="1"/>
            <a:r>
              <a:rPr lang="en-US" dirty="0"/>
              <a:t>Follow a recipe for converting your structural-decomposition into a higher-order function composition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Follow a recipe for defining a new function using HOFC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4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206987"/>
              </p:ext>
            </p:extLst>
          </p:nvPr>
        </p:nvGraphicFramePr>
        <p:xfrm>
          <a:off x="914400" y="777240"/>
          <a:ext cx="73152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Recipe for Using Higher-Order Function Composition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 Write the contract,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purpose statement, and examples for your function.  Does your function process a list?  Does it treat all members of the list in</a:t>
                      </a:r>
                      <a:r>
                        <a:rPr lang="en-US" sz="2400" baseline="0" dirty="0" smtClean="0"/>
                        <a:t> more or less the same way?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2. C</a:t>
                      </a:r>
                      <a:r>
                        <a:rPr lang="en-US" sz="2400" baseline="0" dirty="0" smtClean="0"/>
                        <a:t>hoose a function from Chapter 18 whose contract matches yours.  What choices for X, Y, etc. match your contract?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3. Create a copy of the pattern for the function. What</a:t>
                      </a:r>
                      <a:r>
                        <a:rPr lang="en-US" sz="2400" baseline="0" dirty="0" smtClean="0"/>
                        <a:t> is the contract for the combiner?  What is its purpose?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  Define the combiner function.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  Test as usual.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71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Video Demonstration: Using HOFC (part 1)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4" name="WzBt8637-uM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846667" y="1752600"/>
            <a:ext cx="7450667" cy="419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278562"/>
            <a:ext cx="18288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hlinkClick r:id="rId5"/>
              </a:rPr>
              <a:t>YouTube </a:t>
            </a:r>
            <a:r>
              <a:rPr lang="en-US" sz="2400" dirty="0" smtClean="0">
                <a:hlinkClick r:id="rId5"/>
              </a:rPr>
              <a:t>link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235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Video Demonstration: Using HOFC (part 2)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4" name="g0X6OKvUB40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14400" y="1905000"/>
            <a:ext cx="7315200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6356350"/>
            <a:ext cx="17526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hlinkClick r:id="rId4"/>
              </a:rPr>
              <a:t>YouTube link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3794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remove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should now be able to:</a:t>
            </a:r>
          </a:p>
          <a:p>
            <a:pPr lvl="1"/>
            <a:r>
              <a:rPr lang="en-US" dirty="0"/>
              <a:t>Use pre-built abstractions for processing lists found in ISL.</a:t>
            </a:r>
          </a:p>
          <a:p>
            <a:pPr lvl="1"/>
            <a:r>
              <a:rPr lang="en-US" dirty="0"/>
              <a:t>Recognize the pre-built abstraction that's appropriate for your function.</a:t>
            </a:r>
          </a:p>
          <a:p>
            <a:pPr lvl="1"/>
            <a:r>
              <a:rPr lang="en-US" dirty="0"/>
              <a:t>Follow </a:t>
            </a:r>
            <a:r>
              <a:rPr lang="en-US" dirty="0" smtClean="0"/>
              <a:t>the </a:t>
            </a:r>
            <a:r>
              <a:rPr lang="en-US" dirty="0"/>
              <a:t>recipe for converting your structural-decomposition into a higher-order function composition.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7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the Guided </a:t>
            </a:r>
          </a:p>
          <a:p>
            <a:r>
              <a:rPr lang="en-US" dirty="0" smtClean="0"/>
              <a:t>Do </a:t>
            </a:r>
            <a:r>
              <a:rPr lang="en-US" dirty="0" smtClean="0">
                <a:hlinkClick r:id="rId2"/>
              </a:rPr>
              <a:t>Problem Set 4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6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There are many ways to generalize functions built using the </a:t>
            </a:r>
            <a:r>
              <a:rPr lang="en-US" b="1" dirty="0" err="1"/>
              <a:t>ListOf</a:t>
            </a:r>
            <a:r>
              <a:rPr lang="en-US" b="1" dirty="0"/>
              <a:t>&lt;X&gt;</a:t>
            </a:r>
            <a:r>
              <a:rPr lang="en-US" dirty="0"/>
              <a:t> template.  The textbook refers to these as </a:t>
            </a:r>
            <a:r>
              <a:rPr lang="en-US" i="1" dirty="0"/>
              <a:t>the list abstractions</a:t>
            </a:r>
            <a:r>
              <a:rPr lang="en-US" dirty="0"/>
              <a:t>.  </a:t>
            </a:r>
            <a:endParaRPr lang="en-US" dirty="0" smtClean="0"/>
          </a:p>
          <a:p>
            <a:r>
              <a:rPr lang="en-US" dirty="0" smtClean="0"/>
              <a:t>We prefer the word </a:t>
            </a:r>
            <a:r>
              <a:rPr lang="en-US" i="1" dirty="0" smtClean="0"/>
              <a:t>generalization</a:t>
            </a:r>
            <a:r>
              <a:rPr lang="en-US" dirty="0" smtClean="0"/>
              <a:t>, since abstraction can mean many things.</a:t>
            </a:r>
          </a:p>
          <a:p>
            <a:r>
              <a:rPr lang="en-US" dirty="0" smtClean="0"/>
              <a:t>Chapter 18 of </a:t>
            </a:r>
            <a:r>
              <a:rPr lang="en-US" dirty="0" err="1" smtClean="0"/>
              <a:t>HtDP</a:t>
            </a:r>
            <a:r>
              <a:rPr lang="en-US" dirty="0" smtClean="0"/>
              <a:t>/2e gives a helpful list of the built-in list abstractions in ISL.  </a:t>
            </a:r>
            <a:endParaRPr lang="en-US" dirty="0"/>
          </a:p>
          <a:p>
            <a:r>
              <a:rPr lang="en-US" dirty="0" smtClean="0"/>
              <a:t>We've seen most of these before, but let's look at them all together.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85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720840"/>
            <a:ext cx="8686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map : (X -&gt; Y)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&lt;X&gt; -&gt;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&lt;Y&gt;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construct a list by applying f to each item of the given ;; list.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that is, (map f (list x_1 ...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           = (list (f x_1) ... (f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(map f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alox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...) </a:t>
            </a:r>
          </a:p>
          <a:p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: (X Y -&gt; Y) Y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&lt;X&gt; -&gt; Y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apply f on the elements of the given list from right to ;; left, starting with base.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f base (list x_1 ...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  = (f x_1 ... (f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base))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foldr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f base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alox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...) 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Pre-built list abstractions (1)</a:t>
            </a:r>
            <a:br>
              <a:rPr lang="en-US" dirty="0" smtClean="0"/>
            </a:br>
            <a:r>
              <a:rPr lang="en-US" dirty="0" smtClean="0"/>
              <a:t>(Chapter 18)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10301" y="4800600"/>
            <a:ext cx="3557499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book doesn't use the GIVEN/RETURNS form for purpose statements.  But you still need to do so for the functions you write!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4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720840"/>
            <a:ext cx="8686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build-list :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NonNegInt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NonNegInt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-&gt; X) -&gt; 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&lt;X&gt;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construct (list (f 0) ... (f (- n 1)))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(build-list n f) ...)</a:t>
            </a:r>
          </a:p>
          <a:p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filter : (X -&gt; Boolean)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&lt;X&gt; -&gt;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&lt;X&gt;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construct the list from all items on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alox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for which p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holds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(filter p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alox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...)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endParaRPr lang="en-US" sz="2000" b="1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Pre-built list abstractions (2)</a:t>
            </a:r>
            <a:br>
              <a:rPr lang="en-US" dirty="0" smtClean="0"/>
            </a:br>
            <a:r>
              <a:rPr lang="en-US" dirty="0" smtClean="0"/>
              <a:t>(Chapter 18)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46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905000"/>
            <a:ext cx="838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andmap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: (X -&gt; Boolean)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&lt;X&gt; -&gt; Boolean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;; determine whether p holds for every item on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alox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;; that is,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andmap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p (list x_1 ...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x_n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= (and (p x_1) ... (p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x_n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andmap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p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alox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...) </a:t>
            </a:r>
          </a:p>
          <a:p>
            <a:endParaRPr lang="en-US" b="1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ormap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: (X -&gt; Boolean)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&lt;X&gt; -&gt; Boolean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;; determine whether p holds for at least one item on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alox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;; that is,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ormap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p (list x_1 ...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x_n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;;           = (or (p x_1) ... (p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x_n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ormap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 p </a:t>
            </a:r>
            <a:r>
              <a:rPr lang="en-US" b="1" dirty="0" err="1" smtClean="0">
                <a:latin typeface="Consolas" pitchFamily="49" charset="0"/>
                <a:cs typeface="Consolas" pitchFamily="49" charset="0"/>
              </a:rPr>
              <a:t>alox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) ...)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Pre-built list abstractions (3)</a:t>
            </a:r>
            <a:br>
              <a:rPr lang="en-US" dirty="0" smtClean="0"/>
            </a:br>
            <a:r>
              <a:rPr lang="en-US" dirty="0" smtClean="0"/>
              <a:t>(Chapter 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4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of these should I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write a recipe to help you decide which of these functions to use, if any.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7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454703"/>
              </p:ext>
            </p:extLst>
          </p:nvPr>
        </p:nvGraphicFramePr>
        <p:xfrm>
          <a:off x="914400" y="1828800"/>
          <a:ext cx="73152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15200"/>
              </a:tblGrid>
              <a:tr h="44643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Recipe for Rewriting</a:t>
                      </a:r>
                      <a:r>
                        <a:rPr lang="en-US" sz="2400" baseline="0" dirty="0" smtClean="0"/>
                        <a:t> your function to use</a:t>
                      </a:r>
                      <a:r>
                        <a:rPr lang="en-US" sz="2400" dirty="0" smtClean="0"/>
                        <a:t> the Pre-Built</a:t>
                      </a:r>
                      <a:r>
                        <a:rPr lang="en-US" sz="2400" baseline="0" dirty="0" smtClean="0"/>
                        <a:t> List Abstractions</a:t>
                      </a:r>
                      <a:endParaRPr lang="en-US" sz="2400" dirty="0"/>
                    </a:p>
                  </a:txBody>
                  <a:tcPr/>
                </a:tc>
              </a:tr>
              <a:tr h="7705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</a:t>
                      </a:r>
                      <a:r>
                        <a:rPr lang="en-US" sz="2400" baseline="0" dirty="0" smtClean="0"/>
                        <a:t> Start with your function definition, written using structural decomposition</a:t>
                      </a:r>
                      <a:endParaRPr lang="en-US" sz="2400" dirty="0"/>
                    </a:p>
                  </a:txBody>
                  <a:tcPr/>
                </a:tc>
              </a:tr>
              <a:tr h="7705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 Determine whether</a:t>
                      </a:r>
                      <a:r>
                        <a:rPr lang="en-US" sz="2400" baseline="0" dirty="0" smtClean="0"/>
                        <a:t> the function is a candidate for using one of the built-in abstractions</a:t>
                      </a:r>
                      <a:endParaRPr lang="en-US" sz="2400" dirty="0"/>
                    </a:p>
                  </a:txBody>
                  <a:tcPr/>
                </a:tc>
              </a:tr>
              <a:tr h="44643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 Determine which built-in abstraction is appropriate</a:t>
                      </a:r>
                      <a:endParaRPr lang="en-US" sz="2400" dirty="0"/>
                    </a:p>
                  </a:txBody>
                  <a:tcPr/>
                </a:tc>
              </a:tr>
              <a:tr h="7705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 Rewrite your function using the built-in</a:t>
                      </a:r>
                      <a:r>
                        <a:rPr lang="en-US" sz="2400" baseline="0" dirty="0" smtClean="0"/>
                        <a:t> abstraction.  The new strategy is Higher-Order Function Composition</a:t>
                      </a:r>
                      <a:endParaRPr lang="en-US" sz="2400" dirty="0"/>
                    </a:p>
                  </a:txBody>
                  <a:tcPr/>
                </a:tc>
              </a:tr>
              <a:tr h="7705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 Comment out the old definition.  Do not change the contract, purpose statement, examples, or tests.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Recipe for Rewriting Your Function to Use the Pre-Built List Abstractions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1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32c4153e5d9a12be7a8cf4b227354fb9174d462"/>
  <p:tag name="ISPRING_RESOURCE_PATHS_HASH_PRESENTER" val="5474cc24756e76b39569a77af92dc531fea2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3">
            <a:lumMod val="40000"/>
            <a:lumOff val="60000"/>
          </a:schemeClr>
        </a:solidFill>
        <a:ln w="12700">
          <a:solidFill>
            <a:schemeClr val="tx2">
              <a:lumMod val="60000"/>
              <a:lumOff val="40000"/>
            </a:schemeClr>
          </a:solidFill>
        </a:ln>
      </a:spPr>
      <a:bodyPr wrap="square" rtlCol="0">
        <a:spAutoFit/>
      </a:bodyPr>
      <a:lstStyle>
        <a:defPPr>
          <a:defRPr sz="24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3921</TotalTime>
  <Words>2003</Words>
  <Application>Microsoft Office PowerPoint</Application>
  <PresentationFormat>On-screen Show (4:3)</PresentationFormat>
  <Paragraphs>302</Paragraphs>
  <Slides>34</Slides>
  <Notes>13</Notes>
  <HiddenSlides>0</HiddenSlides>
  <MMClips>2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Office Theme</vt:lpstr>
      <vt:lpstr>Rewriting your function using map and foldr</vt:lpstr>
      <vt:lpstr>Introduction</vt:lpstr>
      <vt:lpstr>Learning Objectives</vt:lpstr>
      <vt:lpstr>Introduction</vt:lpstr>
      <vt:lpstr>Pre-built list abstractions (1) (Chapter 18)</vt:lpstr>
      <vt:lpstr>Pre-built list abstractions (2) (Chapter 18)</vt:lpstr>
      <vt:lpstr>Pre-built list abstractions (3) (Chapter 18)</vt:lpstr>
      <vt:lpstr>Which of these should I use?</vt:lpstr>
      <vt:lpstr>Recipe for Rewriting Your Function to Use the Pre-Built List Abstractions</vt:lpstr>
      <vt:lpstr>A candidate for map or foldr looks like this:</vt:lpstr>
      <vt:lpstr>A candidate for map looks like this:</vt:lpstr>
      <vt:lpstr>A candidate for andmap looks like this:</vt:lpstr>
      <vt:lpstr>A candidate for ormap looks like this:</vt:lpstr>
      <vt:lpstr>A candidate for foldr looks like this:</vt:lpstr>
      <vt:lpstr>A candidate for filter looks like this:</vt:lpstr>
      <vt:lpstr>Patterns for Higher-Order Function Composition</vt:lpstr>
      <vt:lpstr>General pattern for higher-order function composition</vt:lpstr>
      <vt:lpstr>Pattern for higher-order function composition: map </vt:lpstr>
      <vt:lpstr>Or you could use lambda</vt:lpstr>
      <vt:lpstr>Example</vt:lpstr>
      <vt:lpstr>Pattern for higher-order function composition: filter</vt:lpstr>
      <vt:lpstr>Or you could use lambda</vt:lpstr>
      <vt:lpstr>Pattern for higher-order function composition: andmap/ormap </vt:lpstr>
      <vt:lpstr>Higher-order function composition using lambda : andmap/ormap </vt:lpstr>
      <vt:lpstr>Pattern for higher-order function composition: foldr </vt:lpstr>
      <vt:lpstr>Higher-order function composition using lambda : foldr </vt:lpstr>
      <vt:lpstr>Recognizing Opportunities for HOFC</vt:lpstr>
      <vt:lpstr>What’s the strategy?</vt:lpstr>
      <vt:lpstr>Which abstraction function should I use?</vt:lpstr>
      <vt:lpstr>PowerPoint Presentation</vt:lpstr>
      <vt:lpstr>Video Demonstration: Using HOFC (part 1)</vt:lpstr>
      <vt:lpstr>Video Demonstration: Using HOFC (part 2)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185</cp:revision>
  <dcterms:created xsi:type="dcterms:W3CDTF">2010-06-24T16:22:15Z</dcterms:created>
  <dcterms:modified xsi:type="dcterms:W3CDTF">2014-10-09T14:55:04Z</dcterms:modified>
</cp:coreProperties>
</file>